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7" r:id="rId2"/>
    <p:sldId id="258" r:id="rId3"/>
    <p:sldId id="305" r:id="rId4"/>
    <p:sldId id="30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0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5781"/>
  </p:normalViewPr>
  <p:slideViewPr>
    <p:cSldViewPr snapToGrid="0">
      <p:cViewPr varScale="1">
        <p:scale>
          <a:sx n="108" d="100"/>
          <a:sy n="108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4653A9-2B87-8E41-8F81-32CA342D054B}" type="datetimeFigureOut">
              <a:rPr lang="en-US" smtClean="0"/>
              <a:t>9/9/24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54D464-5EDB-0048-8FB7-44061C661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56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8106090730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8106090730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8106090730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8106090730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106090730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106090730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8106090730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8106090730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810609073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810609073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810609073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8106090730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8106090730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8106090730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8106090730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8106090730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8106090730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8106090730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8106090730_1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8106090730_1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810609073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8106090730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8106090730_1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8106090730_1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FF3D0258-0671-442C-FF0A-D9247291B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e2850464a_0_582:notes">
            <a:extLst>
              <a:ext uri="{FF2B5EF4-FFF2-40B4-BE49-F238E27FC236}">
                <a16:creationId xmlns:a16="http://schemas.microsoft.com/office/drawing/2014/main" id="{F6C8A763-04A4-7550-19C8-3E46351F5C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7e2850464a_0_582:notes">
            <a:extLst>
              <a:ext uri="{FF2B5EF4-FFF2-40B4-BE49-F238E27FC236}">
                <a16:creationId xmlns:a16="http://schemas.microsoft.com/office/drawing/2014/main" id="{2AACD69E-DCC9-FA0E-E445-27A27A8022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526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8106090730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8106090730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810609073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8106090730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10609073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810609073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810609073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810609073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8106090730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8106090730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106090730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106090730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5942D-277D-4DF8-8E34-69E72E43D1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836835-5B5F-7D96-7FA0-345FA53EAF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21EF5-C036-532D-71F4-E6B540243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5E6B3-A841-2831-E92F-7E6360313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5983D-CA6E-A814-BEC6-D8DA2729B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35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A519C-D10B-B4E1-7F68-95AE4FDC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B3E33A-0033-37B7-2461-03826EED1C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8D0B2-0C80-9943-07CC-0294C388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877C4-F2CC-2324-31F0-755DBF042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63C21-B12E-157C-2906-D135FEE77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685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073B0C-AD75-B4F4-4A53-4E4A802C71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DB5C4-CE1F-E213-7C58-E611324985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91754-CD56-2D77-4FA6-FB25F38F6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8FFDA-0C9B-87D4-BC67-407C85C5F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C2575-4A56-ABA5-31F3-BEA051B56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7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16557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A46D2-A6C3-DD55-86D1-DD9FA1D60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4E8D0-F239-A270-4A0D-9ACBF54B6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924A0-90F7-54E1-6AA9-9E270269B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040F4-99BE-C9B3-92A4-E24CC30E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E32FE-40E4-7D01-3227-E476E9FBC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606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FF8F-9903-335C-424A-C06895B97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4CB5CD-0F88-9FFA-5AA8-E1CC3A31C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0B98F-A0B7-F936-6D3B-66D8CA774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EAFD7-2D42-9F60-A9CF-45FDC80DB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05950-1CDC-5237-E85F-B58A5CE3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74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8FD8-6F04-68DA-DFF9-4B8CD3864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09ACD-8FA9-ED70-F123-AC336D4C0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FF310-1EE9-1A19-E5CF-2B5DCB5E9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0ECE2F-A7A6-A494-6870-38C693249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EAA701-EE85-B1B3-C0F7-803750304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6D0C9-C7D0-5947-37F0-55D957AF6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18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44CDB-D7CD-92D8-F7E0-88A3DDE86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C2760-7390-F261-E9EA-8762D2BE9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E38127-F5C6-7711-310C-1ADD365BE1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156379-0CF1-943A-FEA1-50829CAC90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A7311E-0959-667D-DD6B-C5B9A63DBD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7BBE73-9444-7754-08DF-AD583B10E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0A8CE7-992E-6218-3BE8-588B2E3F8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D6C352-2692-2603-016B-F047F950D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5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10E0E-4697-A2AF-2907-6C20A98C6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C8E4F7-0763-99DF-6E26-742C0F41C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8B705A-0F91-0A43-8767-99CDE1057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E0D9B1-E860-CF13-275B-AE7A1D376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99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F611A9-F1AC-FC5C-D927-B56385063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CD68A5-6D90-AD3B-F56A-EB21B6002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1EFD0F-C1FB-AF9E-8320-C02890BD6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2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3B070-7F61-C9D4-5356-C80AEC02F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7D60F-39F6-6342-7809-463D68996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C970A1-0B21-0347-2E51-575F04B526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64E265-4952-4D1B-892C-25664BF34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417F2-4975-1BB3-5ECD-FA2E052DC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8BBFF-757B-9596-E117-BF75A4567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699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308F0-C28E-9AE8-F9E7-2E8CDDF78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23CB85-BED2-16FD-9081-F44D73C8DB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8A3DD9-E403-05ED-844E-EB0764A14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69680-ED29-0974-E2CC-C684A458F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66C89-4CE0-1914-71F1-E317584DB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4B358A-7A0F-F66A-1C6E-57FDB9B5A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050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86A352-614C-2E1D-235E-F310A3783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2DCBC0-439C-4837-9412-FA71143F6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4AEE5-6FE6-8FD0-640C-FFE710FC3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7AF4FF-E8B5-A749-9B16-924B482B3E3A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D9E1F-0102-03CE-E8F4-CA0B71EE28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E4BEA-F196-E163-ACEA-E52B2D6478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5EA33E-9503-1F45-974C-00AB7D757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78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00" y="798500"/>
            <a:ext cx="11360800" cy="420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Switch Statements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>
              <a:spcBef>
                <a:spcPts val="0"/>
              </a:spcBef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and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>
              <a:spcBef>
                <a:spcPts val="0"/>
              </a:spcBef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Other Conditionals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Stack Trace this operation</a:t>
            </a:r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685200" cy="494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lnSpc>
                <a:spcPct val="200000"/>
              </a:lnSpc>
              <a:buAutoNum type="arabicPeriod"/>
            </a:pPr>
            <a:r>
              <a:rPr lang="en"/>
              <a:t>The switch expression is evaluated once.</a:t>
            </a:r>
            <a:endParaRPr/>
          </a:p>
          <a:p>
            <a:pPr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9600" y="1536633"/>
            <a:ext cx="3649600" cy="4166800"/>
          </a:xfrm>
          <a:prstGeom prst="roundRect">
            <a:avLst>
              <a:gd name="adj" fmla="val 771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3" name="Google Shape;103;p20"/>
          <p:cNvSpPr/>
          <p:nvPr/>
        </p:nvSpPr>
        <p:spPr>
          <a:xfrm>
            <a:off x="8052800" y="1874767"/>
            <a:ext cx="2797600" cy="476000"/>
          </a:xfrm>
          <a:prstGeom prst="rect">
            <a:avLst/>
          </a:prstGeom>
          <a:noFill/>
          <a:ln w="2857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Stack Trace this operation</a:t>
            </a:r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685200" cy="494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lnSpc>
                <a:spcPct val="200000"/>
              </a:lnSpc>
              <a:buAutoNum type="arabicPeriod"/>
            </a:pPr>
            <a:r>
              <a:rPr lang="en"/>
              <a:t>The switch expression is evaluated once.</a:t>
            </a:r>
            <a:endParaRPr/>
          </a:p>
          <a:p>
            <a:pPr>
              <a:lnSpc>
                <a:spcPct val="200000"/>
              </a:lnSpc>
              <a:buAutoNum type="arabicPeriod"/>
            </a:pPr>
            <a:r>
              <a:rPr lang="en"/>
              <a:t>The value of the expression is compared with the values of each case.</a:t>
            </a:r>
            <a:endParaRPr/>
          </a:p>
          <a:p>
            <a:pPr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9600" y="1536633"/>
            <a:ext cx="3649600" cy="4166800"/>
          </a:xfrm>
          <a:prstGeom prst="roundRect">
            <a:avLst>
              <a:gd name="adj" fmla="val 771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11" name="Google Shape;111;p21"/>
          <p:cNvSpPr/>
          <p:nvPr/>
        </p:nvSpPr>
        <p:spPr>
          <a:xfrm>
            <a:off x="8654267" y="2195333"/>
            <a:ext cx="1050000" cy="476000"/>
          </a:xfrm>
          <a:prstGeom prst="rect">
            <a:avLst/>
          </a:prstGeom>
          <a:noFill/>
          <a:ln w="28575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12" name="Google Shape;112;p21"/>
          <p:cNvSpPr/>
          <p:nvPr/>
        </p:nvSpPr>
        <p:spPr>
          <a:xfrm>
            <a:off x="8654267" y="3191000"/>
            <a:ext cx="1108000" cy="476000"/>
          </a:xfrm>
          <a:prstGeom prst="rect">
            <a:avLst/>
          </a:prstGeom>
          <a:noFill/>
          <a:ln w="28575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Stack Trace this operation</a:t>
            </a: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685200" cy="494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pPr>
              <a:lnSpc>
                <a:spcPct val="200000"/>
              </a:lnSpc>
              <a:buAutoNum type="arabicPeriod"/>
            </a:pPr>
            <a:r>
              <a:rPr lang="en"/>
              <a:t>The switch expression is evaluated once.</a:t>
            </a:r>
            <a:endParaRPr/>
          </a:p>
          <a:p>
            <a:pPr>
              <a:lnSpc>
                <a:spcPct val="200000"/>
              </a:lnSpc>
              <a:buAutoNum type="arabicPeriod"/>
            </a:pPr>
            <a:r>
              <a:rPr lang="en"/>
              <a:t>The value of the expression is compared with the values of each case.</a:t>
            </a:r>
            <a:endParaRPr/>
          </a:p>
          <a:p>
            <a:pPr>
              <a:lnSpc>
                <a:spcPct val="200000"/>
              </a:lnSpc>
              <a:buAutoNum type="arabicPeriod"/>
            </a:pPr>
            <a:r>
              <a:rPr lang="en"/>
              <a:t>If there is a match, the associated block of code is executed.</a:t>
            </a:r>
            <a:endParaRPr/>
          </a:p>
          <a:p>
            <a:pPr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9600" y="1536633"/>
            <a:ext cx="3649600" cy="4166800"/>
          </a:xfrm>
          <a:prstGeom prst="roundRect">
            <a:avLst>
              <a:gd name="adj" fmla="val 771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20" name="Google Shape;120;p22"/>
          <p:cNvSpPr/>
          <p:nvPr/>
        </p:nvSpPr>
        <p:spPr>
          <a:xfrm>
            <a:off x="9049400" y="2506200"/>
            <a:ext cx="1976000" cy="763600"/>
          </a:xfrm>
          <a:prstGeom prst="rect">
            <a:avLst/>
          </a:prstGeom>
          <a:noFill/>
          <a:ln w="28575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Stack Trace this operation</a:t>
            </a:r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734000" cy="518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85000" lnSpcReduction="10000"/>
          </a:bodyPr>
          <a:lstStyle/>
          <a:p>
            <a:pPr>
              <a:lnSpc>
                <a:spcPct val="200000"/>
              </a:lnSpc>
              <a:buAutoNum type="arabicPeriod"/>
            </a:pPr>
            <a:r>
              <a:rPr lang="en"/>
              <a:t>The switch expression is evaluated once.</a:t>
            </a:r>
            <a:endParaRPr/>
          </a:p>
          <a:p>
            <a:pPr>
              <a:lnSpc>
                <a:spcPct val="200000"/>
              </a:lnSpc>
              <a:buAutoNum type="arabicPeriod"/>
            </a:pPr>
            <a:r>
              <a:rPr lang="en"/>
              <a:t>The value of the expression is compared with the values of each case.</a:t>
            </a:r>
            <a:endParaRPr/>
          </a:p>
          <a:p>
            <a:pPr>
              <a:lnSpc>
                <a:spcPct val="200000"/>
              </a:lnSpc>
              <a:buAutoNum type="arabicPeriod"/>
            </a:pPr>
            <a:r>
              <a:rPr lang="en"/>
              <a:t>If there is a match, the associated block of code is executed.</a:t>
            </a:r>
            <a:endParaRPr/>
          </a:p>
          <a:p>
            <a:pPr>
              <a:lnSpc>
                <a:spcPct val="200000"/>
              </a:lnSpc>
              <a:buAutoNum type="arabicPeriod"/>
            </a:pPr>
            <a:r>
              <a:rPr lang="en"/>
              <a:t>The break and default keywords are optional, and will be described later.</a:t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9600" y="1536633"/>
            <a:ext cx="3649600" cy="4166800"/>
          </a:xfrm>
          <a:prstGeom prst="roundRect">
            <a:avLst>
              <a:gd name="adj" fmla="val 771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28" name="Google Shape;128;p23"/>
          <p:cNvSpPr/>
          <p:nvPr/>
        </p:nvSpPr>
        <p:spPr>
          <a:xfrm>
            <a:off x="9020400" y="2880267"/>
            <a:ext cx="1052800" cy="382800"/>
          </a:xfrm>
          <a:prstGeom prst="rect">
            <a:avLst/>
          </a:prstGeom>
          <a:noFill/>
          <a:ln w="28575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29" name="Google Shape;129;p23"/>
          <p:cNvSpPr/>
          <p:nvPr/>
        </p:nvSpPr>
        <p:spPr>
          <a:xfrm>
            <a:off x="9014000" y="3807833"/>
            <a:ext cx="1120800" cy="382800"/>
          </a:xfrm>
          <a:prstGeom prst="rect">
            <a:avLst/>
          </a:prstGeom>
          <a:noFill/>
          <a:ln w="28575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30" name="Google Shape;130;p23"/>
          <p:cNvSpPr/>
          <p:nvPr/>
        </p:nvSpPr>
        <p:spPr>
          <a:xfrm>
            <a:off x="8595533" y="4190633"/>
            <a:ext cx="1205600" cy="382800"/>
          </a:xfrm>
          <a:prstGeom prst="rect">
            <a:avLst/>
          </a:prstGeom>
          <a:noFill/>
          <a:ln w="28575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7200" y="285800"/>
            <a:ext cx="4597600" cy="6286400"/>
          </a:xfrm>
          <a:prstGeom prst="roundRect">
            <a:avLst>
              <a:gd name="adj" fmla="val 4243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The break Keyword</a:t>
            </a:r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442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When Java reaches a break keyword, it breaks out of the switch block.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3333" y="285800"/>
            <a:ext cx="4597600" cy="6286400"/>
          </a:xfrm>
          <a:prstGeom prst="roundRect">
            <a:avLst>
              <a:gd name="adj" fmla="val 4243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The break Keyword</a:t>
            </a:r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442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When Java reaches a break keyword, it breaks out of the switch block.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This will stop the execution of more code and case testing inside the block.</a:t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3333" y="285800"/>
            <a:ext cx="4597600" cy="6286400"/>
          </a:xfrm>
          <a:prstGeom prst="roundRect">
            <a:avLst>
              <a:gd name="adj" fmla="val 4243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The break Keyword</a:t>
            </a:r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442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When a match is found, and the job is done, it's time for a break. There is no need for more testing.</a:t>
            </a:r>
            <a:endParaRPr/>
          </a:p>
          <a:p>
            <a:pPr indent="0">
              <a:spcBef>
                <a:spcPts val="1600"/>
              </a:spcBef>
              <a:buNone/>
            </a:pP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3333" y="285800"/>
            <a:ext cx="4597600" cy="6286400"/>
          </a:xfrm>
          <a:prstGeom prst="roundRect">
            <a:avLst>
              <a:gd name="adj" fmla="val 4243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The break Keyword</a:t>
            </a:r>
            <a:endParaRPr/>
          </a:p>
        </p:txBody>
      </p:sp>
      <p:sp>
        <p:nvSpPr>
          <p:cNvPr id="162" name="Google Shape;162;p2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442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When a match is found, and the job is done, it's time for a break. There is no need for more testing.</a:t>
            </a:r>
            <a:endParaRPr/>
          </a:p>
          <a:p>
            <a:pPr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A break can save a lot of execution time because it "ignores" the execution of all the rest of the code in the switch block.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3333" y="285800"/>
            <a:ext cx="4597600" cy="6286400"/>
          </a:xfrm>
          <a:prstGeom prst="roundRect">
            <a:avLst>
              <a:gd name="adj" fmla="val 4243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Switch Applications and Optimizations</a:t>
            </a:r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122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As a result of the way breaks ignore all lower cases it doesn’t make sense to add this statement to your last case or your default case for example.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067" y="1356967"/>
            <a:ext cx="4969200" cy="5094800"/>
          </a:xfrm>
          <a:prstGeom prst="roundRect">
            <a:avLst>
              <a:gd name="adj" fmla="val 3035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>
                <a:latin typeface="Merriweather"/>
                <a:ea typeface="Merriweather"/>
                <a:cs typeface="Merriweather"/>
                <a:sym typeface="Merriweather"/>
              </a:rPr>
              <a:t>What We’ll Be Doing Today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335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lnSpc>
                <a:spcPct val="200000"/>
              </a:lnSpc>
            </a:pPr>
            <a:r>
              <a:rPr lang="en" dirty="0"/>
              <a:t>Switch Statement Syntax</a:t>
            </a:r>
            <a:endParaRPr dirty="0"/>
          </a:p>
          <a:p>
            <a:pPr>
              <a:lnSpc>
                <a:spcPct val="200000"/>
              </a:lnSpc>
            </a:pPr>
            <a:r>
              <a:rPr lang="en" dirty="0"/>
              <a:t>Switch Statement Applications</a:t>
            </a:r>
            <a:endParaRPr dirty="0"/>
          </a:p>
          <a:p>
            <a:pPr>
              <a:lnSpc>
                <a:spcPct val="200000"/>
              </a:lnSpc>
            </a:pPr>
            <a:r>
              <a:rPr lang="en-US" dirty="0"/>
              <a:t>Conditional Operators</a:t>
            </a:r>
          </a:p>
          <a:p>
            <a:pPr>
              <a:lnSpc>
                <a:spcPct val="200000"/>
              </a:lnSpc>
            </a:pPr>
            <a:r>
              <a:rPr lang="en-US" dirty="0"/>
              <a:t>Java Structure</a:t>
            </a:r>
            <a:endParaRPr dirty="0"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l="15444" r="6981"/>
          <a:stretch/>
        </p:blipFill>
        <p:spPr>
          <a:xfrm>
            <a:off x="6751200" y="1536633"/>
            <a:ext cx="4636633" cy="4092642"/>
          </a:xfrm>
          <a:prstGeom prst="roundRect">
            <a:avLst>
              <a:gd name="adj" fmla="val 10479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Switch Applications and Optimizations</a:t>
            </a:r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122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r>
              <a:rPr lang="en"/>
              <a:t>As a result of the way breaks ignore all lower cases it doesn’t make sense to add this statement to your last case or your default case for example.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Switch statements are useful in any instance of a simple expression with potential for many outputs, each of which must be separately handled.</a:t>
            </a:r>
            <a:endParaRPr/>
          </a:p>
        </p:txBody>
      </p:sp>
      <p:pic>
        <p:nvPicPr>
          <p:cNvPr id="177" name="Google Shape;1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067" y="1356967"/>
            <a:ext cx="4969200" cy="5094800"/>
          </a:xfrm>
          <a:prstGeom prst="roundRect">
            <a:avLst>
              <a:gd name="adj" fmla="val 3035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Switch Applications and Optimizations</a:t>
            </a:r>
            <a:endParaRPr/>
          </a:p>
        </p:txBody>
      </p:sp>
      <p:sp>
        <p:nvSpPr>
          <p:cNvPr id="183" name="Google Shape;183;p3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680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The main case that I like switch statements for is user input and handling the different inputs I’d like to handle.</a:t>
            </a:r>
            <a:endParaRPr/>
          </a:p>
          <a:p>
            <a:pPr indent="0">
              <a:spcBef>
                <a:spcPts val="1600"/>
              </a:spcBef>
              <a:buNone/>
            </a:pPr>
            <a:endParaRPr/>
          </a:p>
          <a:p>
            <a:pPr>
              <a:spcBef>
                <a:spcPts val="1600"/>
              </a:spcBef>
            </a:pPr>
            <a:r>
              <a:rPr lang="en"/>
              <a:t>You can optimize inputs further by making your input variable either uppercase or lowercase or by stacking cases.</a:t>
            </a:r>
            <a:endParaRPr/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067" y="1356967"/>
            <a:ext cx="4969200" cy="5094800"/>
          </a:xfrm>
          <a:prstGeom prst="roundRect">
            <a:avLst>
              <a:gd name="adj" fmla="val 3035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5D04A-EFD5-213B-7F4D-BA5403E12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600" dirty="0">
                <a:latin typeface="+mj-lt"/>
                <a:ea typeface="+mj-ea"/>
                <a:cs typeface="+mj-cs"/>
              </a:rPr>
              <a:t>Conditional Operators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E07C1D-F411-887A-F7EF-B6533FED6B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02" b="28519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26690E-18A5-9454-8A63-2B5BC8C72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3982" y="3752850"/>
            <a:ext cx="7485413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/>
              <a:t>Significantly less common in java than any other conditionals.</a:t>
            </a:r>
          </a:p>
          <a:p>
            <a:pPr marL="152396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/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/>
              <a:t>Used pretty often in languages other than Java.</a:t>
            </a:r>
          </a:p>
          <a:p>
            <a:pPr marL="152396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/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/>
              <a:t>A shorthand conditional in an expression format.</a:t>
            </a:r>
          </a:p>
          <a:p>
            <a:pPr marL="152396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/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/>
              <a:t>Can be quite stylish but often frowned upon.</a:t>
            </a:r>
          </a:p>
        </p:txBody>
      </p:sp>
    </p:spTree>
    <p:extLst>
      <p:ext uri="{BB962C8B-B14F-4D97-AF65-F5344CB8AC3E}">
        <p14:creationId xmlns:p14="http://schemas.microsoft.com/office/powerpoint/2010/main" val="2030027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C2671-8432-C8A8-E463-FC777C22F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Conditional Operators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FF975-0725-AC7A-0319-A92B90AD3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4295" y="502920"/>
            <a:ext cx="689457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Conditional Operators are technically ternary operators (acting on three operands).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The i++ expression would be a unary operator (acting upon one operand), i + 1 would be a binary operator (acting upon two operands).</a:t>
            </a:r>
          </a:p>
          <a:p>
            <a:pPr marL="152396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92615-0081-9513-BC05-F8CADE799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2291736"/>
            <a:ext cx="10917936" cy="395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550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347BAE-CA6C-A4DF-B2B7-8BE19F32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 Java Structural Shortcut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086BE-5A28-68B7-C67F-BB5A63147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4295" y="502920"/>
            <a:ext cx="689457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If a structure using curly braces in java would only enclose one line of code, you can omit the curly braces.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2B4618-C1AB-E629-56AD-E385716F2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2346326"/>
            <a:ext cx="10917936" cy="384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8473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5B3FC-3FCE-5869-B4F9-4DE14E03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Closing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15632-F4A1-DD2D-9CD0-029153B71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152396" indent="0">
              <a:buNone/>
            </a:pPr>
            <a:r>
              <a:rPr lang="en-US" b="1" dirty="0">
                <a:effectLst/>
                <a:latin typeface="Helvetica Neue" panose="02000503000000020004" pitchFamily="2" charset="0"/>
              </a:rPr>
              <a:t>Office Hours In SS-411: </a:t>
            </a:r>
            <a:endParaRPr lang="en-US" dirty="0">
              <a:effectLst/>
              <a:latin typeface="Helvetica Neue" panose="02000503000000020004" pitchFamily="2" charset="0"/>
            </a:endParaRPr>
          </a:p>
          <a:p>
            <a:r>
              <a:rPr lang="en-US" b="1" dirty="0">
                <a:effectLst/>
                <a:latin typeface="Helvetica Neue" panose="02000503000000020004" pitchFamily="2" charset="0"/>
              </a:rPr>
              <a:t>  Tu &amp; Th 2pm – 3pm</a:t>
            </a:r>
            <a:endParaRPr lang="en-US" dirty="0">
              <a:effectLst/>
              <a:latin typeface="Helvetica Neue" panose="02000503000000020004" pitchFamily="2" charset="0"/>
            </a:endParaRPr>
          </a:p>
          <a:p>
            <a:r>
              <a:rPr lang="en-US" b="1" dirty="0">
                <a:effectLst/>
                <a:latin typeface="Helvetica Neue" panose="02000503000000020004" pitchFamily="2" charset="0"/>
              </a:rPr>
              <a:t>  Mon &amp; Wed 10am–11am</a:t>
            </a:r>
          </a:p>
          <a:p>
            <a:endParaRPr lang="en-US" b="1" dirty="0">
              <a:latin typeface="Helvetica Neue" panose="02000503000000020004" pitchFamily="2" charset="0"/>
            </a:endParaRPr>
          </a:p>
          <a:p>
            <a:endParaRPr lang="en-US" dirty="0">
              <a:effectLst/>
              <a:latin typeface="Helvetica Neue" panose="02000503000000020004" pitchFamily="2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/>
              <a:t>Have a great weekend and I’ll see you on Wednesday!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719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13FAB894-A6E6-89DD-68DD-24F1692CC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9">
            <a:extLst>
              <a:ext uri="{FF2B5EF4-FFF2-40B4-BE49-F238E27FC236}">
                <a16:creationId xmlns:a16="http://schemas.microsoft.com/office/drawing/2014/main" id="{D105E46C-F2BE-E8CF-9E0A-EE8DA2070B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41404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Chess Example</a:t>
            </a:r>
            <a:endParaRPr/>
          </a:p>
        </p:txBody>
      </p:sp>
      <p:sp>
        <p:nvSpPr>
          <p:cNvPr id="297" name="Google Shape;297;p49">
            <a:extLst>
              <a:ext uri="{FF2B5EF4-FFF2-40B4-BE49-F238E27FC236}">
                <a16:creationId xmlns:a16="http://schemas.microsoft.com/office/drawing/2014/main" id="{6ADA537E-D136-7106-1C4D-38547C5747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31933"/>
            <a:ext cx="7238800" cy="480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dirty="0"/>
              <a:t>Unicode Pieces: 	    </a:t>
            </a:r>
            <a:r>
              <a:rPr lang="en" sz="2667" dirty="0">
                <a:solidFill>
                  <a:srgbClr val="999999"/>
                </a:solidFill>
              </a:rPr>
              <a:t>♖♘♗♔♕♗♘♖</a:t>
            </a:r>
            <a:endParaRPr sz="2667" dirty="0">
              <a:solidFill>
                <a:srgbClr val="999999"/>
              </a:solidFill>
            </a:endParaRPr>
          </a:p>
          <a:p>
            <a:pPr marL="2438339" indent="609585">
              <a:spcBef>
                <a:spcPts val="1600"/>
              </a:spcBef>
              <a:buNone/>
            </a:pPr>
            <a:r>
              <a:rPr lang="en" sz="2667" dirty="0">
                <a:solidFill>
                  <a:srgbClr val="999999"/>
                </a:solidFill>
              </a:rPr>
              <a:t>♙♙♙♙♙♙♙♙</a:t>
            </a:r>
            <a:endParaRPr sz="2667" dirty="0">
              <a:solidFill>
                <a:srgbClr val="999999"/>
              </a:solidFill>
            </a:endParaRPr>
          </a:p>
          <a:p>
            <a:pPr marL="2438339" indent="609585">
              <a:spcBef>
                <a:spcPts val="1600"/>
              </a:spcBef>
              <a:buNone/>
            </a:pPr>
            <a:r>
              <a:rPr lang="en" sz="2667" dirty="0">
                <a:solidFill>
                  <a:schemeClr val="dk1"/>
                </a:solidFill>
              </a:rPr>
              <a:t>♟︎♟︎♟︎♟︎♟♟︎♟︎♟︎</a:t>
            </a:r>
            <a:endParaRPr sz="2667" dirty="0">
              <a:solidFill>
                <a:schemeClr val="dk1"/>
              </a:solidFill>
            </a:endParaRPr>
          </a:p>
          <a:p>
            <a:pPr marL="2438339" indent="609585">
              <a:spcBef>
                <a:spcPts val="1600"/>
              </a:spcBef>
              <a:buNone/>
            </a:pPr>
            <a:r>
              <a:rPr lang="en" sz="2667" dirty="0">
                <a:solidFill>
                  <a:schemeClr val="dk1"/>
                </a:solidFill>
              </a:rPr>
              <a:t>♜♞♝♛♚♝♞♜</a:t>
            </a:r>
            <a:endParaRPr sz="2667" dirty="0">
              <a:solidFill>
                <a:schemeClr val="dk1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You may need to run: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				</a:t>
            </a:r>
            <a:r>
              <a:rPr lang="en" sz="2333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chcp</a:t>
            </a:r>
            <a:r>
              <a:rPr lang="en" sz="2333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65001</a:t>
            </a:r>
            <a:endParaRPr sz="2333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In your terminal if these characters don’t show up.</a:t>
            </a:r>
            <a:endParaRPr dirty="0"/>
          </a:p>
        </p:txBody>
      </p:sp>
      <p:pic>
        <p:nvPicPr>
          <p:cNvPr id="298" name="Google Shape;298;p49">
            <a:extLst>
              <a:ext uri="{FF2B5EF4-FFF2-40B4-BE49-F238E27FC236}">
                <a16:creationId xmlns:a16="http://schemas.microsoft.com/office/drawing/2014/main" id="{297DE754-49FB-60BA-31A1-D447D5FAB2E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878" y="4654167"/>
            <a:ext cx="2176164" cy="1437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9">
            <a:extLst>
              <a:ext uri="{FF2B5EF4-FFF2-40B4-BE49-F238E27FC236}">
                <a16:creationId xmlns:a16="http://schemas.microsoft.com/office/drawing/2014/main" id="{97246CA1-00E0-7CBD-C14F-3898C65BD3E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878" y="4059600"/>
            <a:ext cx="2176164" cy="1437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9">
            <a:extLst>
              <a:ext uri="{FF2B5EF4-FFF2-40B4-BE49-F238E27FC236}">
                <a16:creationId xmlns:a16="http://schemas.microsoft.com/office/drawing/2014/main" id="{E6F66189-5B3D-A72A-80DB-12D3B12E0EA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878" y="3359400"/>
            <a:ext cx="2176164" cy="1437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49">
            <a:extLst>
              <a:ext uri="{FF2B5EF4-FFF2-40B4-BE49-F238E27FC236}">
                <a16:creationId xmlns:a16="http://schemas.microsoft.com/office/drawing/2014/main" id="{417C217A-2C63-5215-FFFF-8B52789376B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878" y="2831400"/>
            <a:ext cx="2176164" cy="1437667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9">
            <a:extLst>
              <a:ext uri="{FF2B5EF4-FFF2-40B4-BE49-F238E27FC236}">
                <a16:creationId xmlns:a16="http://schemas.microsoft.com/office/drawing/2014/main" id="{478A4950-3C4E-85DB-7821-D0C977B18030}"/>
              </a:ext>
            </a:extLst>
          </p:cNvPr>
          <p:cNvSpPr/>
          <p:nvPr/>
        </p:nvSpPr>
        <p:spPr>
          <a:xfrm>
            <a:off x="8528800" y="2953033"/>
            <a:ext cx="563600" cy="3322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303" name="Google Shape;303;p49">
            <a:extLst>
              <a:ext uri="{FF2B5EF4-FFF2-40B4-BE49-F238E27FC236}">
                <a16:creationId xmlns:a16="http://schemas.microsoft.com/office/drawing/2014/main" id="{75E3BB31-AC12-0B35-39DB-1B69AEF6AAFA}"/>
              </a:ext>
            </a:extLst>
          </p:cNvPr>
          <p:cNvSpPr txBox="1"/>
          <p:nvPr/>
        </p:nvSpPr>
        <p:spPr>
          <a:xfrm>
            <a:off x="8281187" y="3990793"/>
            <a:ext cx="10588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lnSpc>
                <a:spcPct val="75000"/>
              </a:lnSpc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algn="ctr">
              <a:lnSpc>
                <a:spcPct val="75000"/>
              </a:lnSpc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I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algn="ctr">
              <a:lnSpc>
                <a:spcPct val="75000"/>
              </a:lnSpc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algn="ctr">
              <a:lnSpc>
                <a:spcPct val="75000"/>
              </a:lnSpc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E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4" name="Google Shape;304;p49">
            <a:extLst>
              <a:ext uri="{FF2B5EF4-FFF2-40B4-BE49-F238E27FC236}">
                <a16:creationId xmlns:a16="http://schemas.microsoft.com/office/drawing/2014/main" id="{0E6DD833-77E2-F108-7F90-F7A31FA92B8E}"/>
              </a:ext>
            </a:extLst>
          </p:cNvPr>
          <p:cNvSpPr/>
          <p:nvPr/>
        </p:nvSpPr>
        <p:spPr>
          <a:xfrm rot="-597273">
            <a:off x="8813545" y="334680"/>
            <a:ext cx="1814111" cy="37892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305" name="Google Shape;305;p49">
            <a:extLst>
              <a:ext uri="{FF2B5EF4-FFF2-40B4-BE49-F238E27FC236}">
                <a16:creationId xmlns:a16="http://schemas.microsoft.com/office/drawing/2014/main" id="{32D20C8A-6CA8-5447-1521-A0875D54ECD1}"/>
              </a:ext>
            </a:extLst>
          </p:cNvPr>
          <p:cNvSpPr/>
          <p:nvPr/>
        </p:nvSpPr>
        <p:spPr>
          <a:xfrm rot="4439993">
            <a:off x="8174928" y="1377867"/>
            <a:ext cx="1610800" cy="38213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306" name="Google Shape;306;p49">
            <a:extLst>
              <a:ext uri="{FF2B5EF4-FFF2-40B4-BE49-F238E27FC236}">
                <a16:creationId xmlns:a16="http://schemas.microsoft.com/office/drawing/2014/main" id="{C60C18EE-00D7-E777-B20B-9B8BB193F4B6}"/>
              </a:ext>
            </a:extLst>
          </p:cNvPr>
          <p:cNvSpPr txBox="1"/>
          <p:nvPr/>
        </p:nvSpPr>
        <p:spPr>
          <a:xfrm rot="4363207">
            <a:off x="8438936" y="1439062"/>
            <a:ext cx="1198493" cy="431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333" b="1">
                <a:latin typeface="Courier New"/>
                <a:ea typeface="Courier New"/>
                <a:cs typeface="Courier New"/>
                <a:sym typeface="Courier New"/>
              </a:rPr>
              <a:t>y-axis</a:t>
            </a:r>
            <a:endParaRPr sz="1333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7" name="Google Shape;307;p49">
            <a:extLst>
              <a:ext uri="{FF2B5EF4-FFF2-40B4-BE49-F238E27FC236}">
                <a16:creationId xmlns:a16="http://schemas.microsoft.com/office/drawing/2014/main" id="{72744169-41E8-9007-A3C8-6AF413F9A86F}"/>
              </a:ext>
            </a:extLst>
          </p:cNvPr>
          <p:cNvSpPr txBox="1"/>
          <p:nvPr/>
        </p:nvSpPr>
        <p:spPr>
          <a:xfrm rot="-604132">
            <a:off x="9184956" y="290886"/>
            <a:ext cx="1068456" cy="428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333" b="1">
                <a:latin typeface="Courier New"/>
                <a:ea typeface="Courier New"/>
                <a:cs typeface="Courier New"/>
                <a:sym typeface="Courier New"/>
              </a:rPr>
              <a:t>x-axis</a:t>
            </a:r>
            <a:endParaRPr sz="1333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08" name="Google Shape;308;p49">
            <a:extLst>
              <a:ext uri="{FF2B5EF4-FFF2-40B4-BE49-F238E27FC236}">
                <a16:creationId xmlns:a16="http://schemas.microsoft.com/office/drawing/2014/main" id="{D62D7523-B7DB-C740-1D7A-BE4122287BD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4995" y="554500"/>
            <a:ext cx="2176164" cy="14376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5600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443CB-7226-EC87-76C2-592CBEC8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9588" y="457200"/>
            <a:ext cx="3300412" cy="5143500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accent1"/>
                </a:solidFill>
              </a:rPr>
              <a:t>Let's Hop in Live Share</a:t>
            </a:r>
          </a:p>
        </p:txBody>
      </p:sp>
      <p:pic>
        <p:nvPicPr>
          <p:cNvPr id="7" name="Graphic 6" descr="Rabbit">
            <a:extLst>
              <a:ext uri="{FF2B5EF4-FFF2-40B4-BE49-F238E27FC236}">
                <a16:creationId xmlns:a16="http://schemas.microsoft.com/office/drawing/2014/main" id="{7B9AACB5-8AD4-864A-D982-F379DCFCE8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85868" y="643464"/>
            <a:ext cx="5260391" cy="526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454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Switch Statements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7870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77500" lnSpcReduction="20000"/>
          </a:bodyPr>
          <a:lstStyle/>
          <a:p>
            <a:pPr indent="-445758">
              <a:lnSpc>
                <a:spcPct val="200000"/>
              </a:lnSpc>
              <a:buSzPct val="100000"/>
            </a:pPr>
            <a:r>
              <a:rPr lang="en"/>
              <a:t>Are a way of avoiding huge if-else blocks which can be hard to read and maintain.</a:t>
            </a:r>
            <a:endParaRPr/>
          </a:p>
          <a:p>
            <a:pPr indent="-445758">
              <a:lnSpc>
                <a:spcPct val="200000"/>
              </a:lnSpc>
              <a:buSzPct val="100000"/>
            </a:pPr>
            <a:r>
              <a:rPr lang="en"/>
              <a:t>As with many things in Java switch statements are not required for the compiler or for some specific use case.</a:t>
            </a:r>
            <a:endParaRPr/>
          </a:p>
          <a:p>
            <a:pPr indent="-445758">
              <a:lnSpc>
                <a:spcPct val="200000"/>
              </a:lnSpc>
              <a:buSzPct val="100000"/>
            </a:pPr>
            <a:r>
              <a:rPr lang="en"/>
              <a:t>They are simply used to help the human interacting with your program.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3467" y="1091867"/>
            <a:ext cx="3499600" cy="4864000"/>
          </a:xfrm>
          <a:prstGeom prst="roundRect">
            <a:avLst>
              <a:gd name="adj" fmla="val 2797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solidFill>
                  <a:schemeClr val="bg1"/>
                </a:solidFill>
              </a:rPr>
              <a:t>Basic Syntax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1200" y="1345600"/>
            <a:ext cx="3649600" cy="4166800"/>
          </a:xfrm>
          <a:prstGeom prst="roundRect">
            <a:avLst>
              <a:gd name="adj" fmla="val 771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Basic Syntax</a:t>
            </a:r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>
            <a:off x="4178933" y="1536633"/>
            <a:ext cx="7597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>
                <a:solidFill>
                  <a:schemeClr val="dk1"/>
                </a:solidFill>
              </a:rPr>
              <a:t>Expression </a:t>
            </a:r>
            <a:r>
              <a:rPr lang="en"/>
              <a:t>- refers to the thing you will be switching on. This could be a variable or even an operation on a variable. Eg: i%2.</a:t>
            </a:r>
            <a:endParaRPr/>
          </a:p>
          <a:p>
            <a:pPr marL="0" indent="0">
              <a:spcBef>
                <a:spcPts val="1600"/>
              </a:spcBef>
              <a:buNone/>
            </a:pPr>
            <a:r>
              <a:rPr lang="en"/>
              <a:t>Case - is more or less going to take a potential or desired output from the expression in your switch. Can be treated as an if-true type statement.</a:t>
            </a:r>
            <a:endParaRPr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Default - this code is only executed if no other cases fit the output of the expression.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36633"/>
            <a:ext cx="3649600" cy="4166800"/>
          </a:xfrm>
          <a:prstGeom prst="roundRect">
            <a:avLst>
              <a:gd name="adj" fmla="val 771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Basic Syntax</a:t>
            </a: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4178933" y="1536633"/>
            <a:ext cx="7597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Expression</a:t>
            </a:r>
            <a:r>
              <a:rPr lang="en" dirty="0">
                <a:solidFill>
                  <a:srgbClr val="B7B7B7"/>
                </a:solidFill>
              </a:rPr>
              <a:t> </a:t>
            </a:r>
            <a:r>
              <a:rPr lang="en" dirty="0"/>
              <a:t>- refers to the thing you will be switching on. This could be a variable or even an operation on a variable. </a:t>
            </a:r>
            <a:r>
              <a:rPr lang="en" dirty="0" err="1"/>
              <a:t>Eg</a:t>
            </a:r>
            <a:r>
              <a:rPr lang="en" dirty="0"/>
              <a:t>: i%2.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>
                <a:solidFill>
                  <a:schemeClr val="dk1"/>
                </a:solidFill>
              </a:rPr>
              <a:t>Case </a:t>
            </a:r>
            <a:r>
              <a:rPr lang="en" dirty="0"/>
              <a:t>- is more or less going to take a potential or desired output from the expression in your switch. Can be treated as an if-true type statement.</a:t>
            </a: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Default - this code is only executed if no other cases fit the output of the expression.</a:t>
            </a:r>
            <a:endParaRPr dirty="0"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36633"/>
            <a:ext cx="3649600" cy="4166800"/>
          </a:xfrm>
          <a:prstGeom prst="roundRect">
            <a:avLst>
              <a:gd name="adj" fmla="val 771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Basic Syntax</a:t>
            </a:r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4178933" y="1536633"/>
            <a:ext cx="7597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-US" b="1" dirty="0"/>
              <a:t>Expression</a:t>
            </a:r>
            <a:r>
              <a:rPr lang="en-US" dirty="0">
                <a:solidFill>
                  <a:srgbClr val="B7B7B7"/>
                </a:solidFill>
              </a:rPr>
              <a:t> </a:t>
            </a:r>
            <a:r>
              <a:rPr lang="en-US" dirty="0"/>
              <a:t>- refers to the thing you will be switching on. This could be a variable or even an operation on a variable. </a:t>
            </a:r>
            <a:r>
              <a:rPr lang="en-US" dirty="0" err="1"/>
              <a:t>Eg</a:t>
            </a:r>
            <a:r>
              <a:rPr lang="en-US" dirty="0"/>
              <a:t>: i%2.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b="1" dirty="0">
                <a:solidFill>
                  <a:schemeClr val="dk1"/>
                </a:solidFill>
              </a:rPr>
              <a:t>Case </a:t>
            </a:r>
            <a:r>
              <a:rPr lang="en-US" dirty="0"/>
              <a:t>- is more or less going to take a potential or desired output from the expression in your switch. Can be treated as an if-true type statement.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b="1" dirty="0"/>
              <a:t>Default</a:t>
            </a:r>
            <a:r>
              <a:rPr lang="en-US" dirty="0"/>
              <a:t> - this code is only executed if no other cases fit the output of the expression.</a:t>
            </a: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1536633"/>
            <a:ext cx="3649600" cy="4166800"/>
          </a:xfrm>
          <a:prstGeom prst="roundRect">
            <a:avLst>
              <a:gd name="adj" fmla="val 7712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468</TotalTime>
  <Words>904</Words>
  <Application>Microsoft Macintosh PowerPoint</Application>
  <PresentationFormat>Widescreen</PresentationFormat>
  <Paragraphs>98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Aptos</vt:lpstr>
      <vt:lpstr>Aptos Display</vt:lpstr>
      <vt:lpstr>Arial</vt:lpstr>
      <vt:lpstr>Courier New</vt:lpstr>
      <vt:lpstr>Helvetica Neue</vt:lpstr>
      <vt:lpstr>Merriweather</vt:lpstr>
      <vt:lpstr>Office Theme</vt:lpstr>
      <vt:lpstr>Switch Statements and Other Conditionals</vt:lpstr>
      <vt:lpstr>What We’ll Be Doing Today</vt:lpstr>
      <vt:lpstr>Chess Example</vt:lpstr>
      <vt:lpstr>Let's Hop in Live Share</vt:lpstr>
      <vt:lpstr>Switch Statements</vt:lpstr>
      <vt:lpstr>Basic Syntax</vt:lpstr>
      <vt:lpstr>Basic Syntax</vt:lpstr>
      <vt:lpstr>Basic Syntax</vt:lpstr>
      <vt:lpstr>Basic Syntax</vt:lpstr>
      <vt:lpstr>Stack Trace this operation</vt:lpstr>
      <vt:lpstr>Stack Trace this operation</vt:lpstr>
      <vt:lpstr>Stack Trace this operation</vt:lpstr>
      <vt:lpstr>Stack Trace this operation</vt:lpstr>
      <vt:lpstr>PowerPoint Presentation</vt:lpstr>
      <vt:lpstr>The break Keyword</vt:lpstr>
      <vt:lpstr>The break Keyword</vt:lpstr>
      <vt:lpstr>The break Keyword</vt:lpstr>
      <vt:lpstr>The break Keyword</vt:lpstr>
      <vt:lpstr>Switch Applications and Optimizations</vt:lpstr>
      <vt:lpstr>Switch Applications and Optimizations</vt:lpstr>
      <vt:lpstr>Switch Applications and Optimizations</vt:lpstr>
      <vt:lpstr>Conditional Operators</vt:lpstr>
      <vt:lpstr>Conditional Operators</vt:lpstr>
      <vt:lpstr>A Java Structural Shortcut</vt:lpstr>
      <vt:lpstr>Closing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Switch Statements And Other Conditionals</dc:title>
  <dc:creator>Luther, Sam</dc:creator>
  <cp:lastModifiedBy>Luther, Sam</cp:lastModifiedBy>
  <cp:revision>3</cp:revision>
  <dcterms:created xsi:type="dcterms:W3CDTF">2024-01-26T17:03:18Z</dcterms:created>
  <dcterms:modified xsi:type="dcterms:W3CDTF">2024-09-09T19:56:28Z</dcterms:modified>
</cp:coreProperties>
</file>

<file path=docProps/thumbnail.jpeg>
</file>